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9" r:id="rId4"/>
    <p:sldId id="256" r:id="rId5"/>
    <p:sldId id="260" r:id="rId6"/>
    <p:sldId id="261" r:id="rId7"/>
    <p:sldId id="262" r:id="rId8"/>
    <p:sldId id="25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97165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andara" pitchFamily="34" charset="0"/>
              </a:rPr>
              <a:t>Все науки делятся на физику</a:t>
            </a:r>
            <a:br>
              <a:rPr lang="ru-RU" dirty="0" smtClean="0">
                <a:latin typeface="Candara" pitchFamily="34" charset="0"/>
              </a:rPr>
            </a:br>
            <a:r>
              <a:rPr lang="ru-RU" dirty="0" smtClean="0">
                <a:latin typeface="Candara" pitchFamily="34" charset="0"/>
              </a:rPr>
              <a:t>и коллекционирование марок</a:t>
            </a:r>
            <a:endParaRPr lang="ru-RU" dirty="0">
              <a:latin typeface="Candar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3645024"/>
            <a:ext cx="6400800" cy="1752600"/>
          </a:xfrm>
        </p:spPr>
        <p:txBody>
          <a:bodyPr/>
          <a:lstStyle/>
          <a:p>
            <a:r>
              <a:rPr lang="ru-RU" b="1" i="1" dirty="0" smtClean="0"/>
              <a:t>Эрнест</a:t>
            </a:r>
            <a:r>
              <a:rPr lang="ru-RU" i="1" dirty="0" smtClean="0"/>
              <a:t> </a:t>
            </a:r>
            <a:r>
              <a:rPr lang="ru-RU" b="1" i="1" dirty="0" smtClean="0"/>
              <a:t>Резерфорд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459887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35280" cy="172819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Как сделать ОГЭ по физике более </a:t>
            </a:r>
            <a:b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</a:b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привлекательным для выпускника </a:t>
            </a:r>
            <a:b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</a:b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основной школы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708920"/>
            <a:ext cx="7941568" cy="344584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Сократить число заданий в экзаменационной работе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Увеличить долю заданий базового уровня сложности 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Сократить объем текстов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Сократить число заданий с развернутым ответом</a:t>
            </a:r>
            <a:endParaRPr lang="ru-RU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4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Проект ОГЭ-2025. Изменения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/>
            </a:r>
            <a:b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</a:br>
            <a:endParaRPr lang="ru-RU" sz="1800" b="1" i="1" u="sng" dirty="0">
              <a:solidFill>
                <a:schemeClr val="tx2">
                  <a:lumMod val="40000"/>
                  <a:lumOff val="60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Удалены: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Задание 2 на распознавание формул (на соответствие, базового уровня сложности, </a:t>
            </a:r>
            <a:r>
              <a:rPr lang="ru-RU" sz="20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 балл)</a:t>
            </a:r>
          </a:p>
          <a:p>
            <a:pPr>
              <a:buFont typeface="Wingdings" pitchFamily="2" charset="2"/>
              <a:buChar char="ü"/>
            </a:pPr>
            <a:endParaRPr lang="ru-RU" sz="2000" i="1" u="sng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дно из заданий (13/14) на работу со схемами  и таблицами (множественный выбор, повышенного уровня сложности, </a:t>
            </a:r>
            <a:r>
              <a:rPr lang="ru-RU" sz="20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 балла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ru-RU" sz="2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Одно из заданий (19) к тексту физического содержания (множественный выбор, повышенного уровня сложности, </a:t>
            </a:r>
            <a:r>
              <a:rPr lang="ru-RU" sz="20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 балла</a:t>
            </a:r>
            <a:r>
              <a:rPr lang="ru-RU" sz="20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>
              <a:buFont typeface="Wingdings" pitchFamily="2" charset="2"/>
              <a:buChar char="ü"/>
            </a:pPr>
            <a:endParaRPr lang="ru-RU" sz="2000" b="1" i="1" u="sng" dirty="0"/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Одна из качественных задач (21/22) повышенного уровня сложности с развернутым ответом (</a:t>
            </a:r>
            <a:r>
              <a:rPr lang="ru-RU" sz="1800" i="1" u="sng" dirty="0" smtClean="0">
                <a:solidFill>
                  <a:schemeClr val="accent5">
                    <a:lumMod val="75000"/>
                  </a:schemeClr>
                </a:solidFill>
              </a:rPr>
              <a:t>2 балла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) переведена в задание базового уровня сложности с выбором одного верного ответы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ru-RU" sz="1800" i="1" u="sng" dirty="0" smtClean="0">
                <a:solidFill>
                  <a:schemeClr val="accent5">
                    <a:lumMod val="75000"/>
                  </a:schemeClr>
                </a:solidFill>
              </a:rPr>
              <a:t>1 балл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ru-RU" sz="1800" i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378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-315416"/>
            <a:ext cx="7524328" cy="147002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  <a:ea typeface="Gadugi" pitchFamily="34" charset="0"/>
              </a:rPr>
              <a:t>Особенности КИМ ЕГЭ-2025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Candara" pitchFamily="34" charset="0"/>
              <a:ea typeface="Gadug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976" y="885896"/>
            <a:ext cx="8676456" cy="5949280"/>
          </a:xfrm>
        </p:spPr>
        <p:txBody>
          <a:bodyPr>
            <a:normAutofit/>
          </a:bodyPr>
          <a:lstStyle/>
          <a:p>
            <a:pPr marL="285750" indent="-285750" algn="l">
              <a:buFont typeface="Courier New" pitchFamily="49" charset="0"/>
              <a:buChar char="o"/>
            </a:pP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Сохранение структуры, максимального  балла, </a:t>
            </a:r>
            <a:r>
              <a:rPr lang="ru-RU" sz="18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шкалирования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ru-RU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 algn="l">
              <a:buFont typeface="Courier New" pitchFamily="49" charset="0"/>
              <a:buChar char="o"/>
            </a:pP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Расширен спектр проверяемых элементов содержания в отдельных линях</a:t>
            </a:r>
          </a:p>
          <a:p>
            <a:pPr algn="l"/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       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Часть 1</a:t>
            </a:r>
          </a:p>
          <a:p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l">
              <a:buFont typeface="Courier New" pitchFamily="49" charset="0"/>
              <a:buChar char="o"/>
            </a:pP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Линия 2  (закона всемирного тяготения),   линия 8  (количество теплоты и изменения агрегатных состояний вещества),  линия  16  (закон радиоактивного распада)</a:t>
            </a:r>
          </a:p>
          <a:p>
            <a:pPr algn="l"/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            </a:t>
            </a:r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Часть 2</a:t>
            </a:r>
          </a:p>
          <a:p>
            <a:endParaRPr lang="ru-RU" sz="3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l">
              <a:buFont typeface="Courier New" pitchFamily="49" charset="0"/>
              <a:buChar char="o"/>
            </a:pP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Линия 21  (+механика),  линия 23  (преимущественно оптика), линия 26 (+статика)</a:t>
            </a:r>
          </a:p>
          <a:p>
            <a:pPr algn="l"/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950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Результаты ЕГЭ по физике 2024.</a:t>
            </a:r>
            <a:b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</a:b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Статистика за 5 лет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Количество сдающих осталось прежним, остановилось уменьшение: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 </a:t>
            </a:r>
            <a:r>
              <a:rPr lang="ru-RU" sz="16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91000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2023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 </a:t>
            </a:r>
            <a:r>
              <a:rPr lang="ru-RU" sz="16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92286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2022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</a:t>
            </a:r>
            <a:r>
              <a:rPr lang="ru-RU" sz="16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105244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2021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</a:t>
            </a:r>
            <a:r>
              <a:rPr lang="ru-RU" sz="16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129786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2020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</a:t>
            </a:r>
            <a:r>
              <a:rPr lang="ru-RU" sz="16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140603</a:t>
            </a:r>
            <a:endParaRPr lang="en-US" sz="1600" i="1" u="sng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n-US" sz="1600" i="1" u="sng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ru-RU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Средний балл ЕГЭ по физике увеличился: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2024 - 64,6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2023 - 54,62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2022 - 54,1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2021 - 55,1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2020 -54,5</a:t>
            </a:r>
            <a:endParaRPr lang="ru-RU" sz="16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Пятно 1 3"/>
          <p:cNvSpPr/>
          <p:nvPr/>
        </p:nvSpPr>
        <p:spPr>
          <a:xfrm>
            <a:off x="107504" y="382984"/>
            <a:ext cx="360040" cy="36004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Молния 4"/>
          <p:cNvSpPr/>
          <p:nvPr/>
        </p:nvSpPr>
        <p:spPr>
          <a:xfrm>
            <a:off x="297868" y="1661158"/>
            <a:ext cx="203392" cy="2520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Молния 5"/>
          <p:cNvSpPr/>
          <p:nvPr/>
        </p:nvSpPr>
        <p:spPr>
          <a:xfrm>
            <a:off x="330472" y="3752440"/>
            <a:ext cx="203392" cy="2520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593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>
            <a:normAutofit/>
          </a:bodyPr>
          <a:lstStyle/>
          <a:p>
            <a:pPr algn="l"/>
            <a:r>
              <a:rPr lang="ru-RU" sz="1800" b="1" i="1" dirty="0" smtClean="0">
                <a:latin typeface="+mn-lt"/>
              </a:rPr>
              <a:t>Не преодолели порог (не набрали 36 тестовых баллов) в два раза меньше</a:t>
            </a:r>
            <a:endParaRPr lang="ru-RU" sz="1800" b="1" i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r>
              <a:rPr lang="ru-RU" sz="1600" b="1" i="1" dirty="0" smtClean="0"/>
              <a:t>2024</a:t>
            </a:r>
            <a:r>
              <a:rPr lang="ru-RU" sz="1600" i="1" dirty="0" smtClean="0"/>
              <a:t> </a:t>
            </a:r>
            <a:r>
              <a:rPr lang="ru-RU" sz="1600" dirty="0" smtClean="0"/>
              <a:t>– </a:t>
            </a:r>
            <a:r>
              <a:rPr lang="ru-RU" sz="1600" i="1" u="sng" dirty="0" smtClean="0"/>
              <a:t>2,7%</a:t>
            </a:r>
          </a:p>
          <a:p>
            <a:r>
              <a:rPr lang="ru-RU" sz="1600" b="1" i="1" dirty="0" smtClean="0"/>
              <a:t>2023 </a:t>
            </a:r>
            <a:r>
              <a:rPr lang="ru-RU" sz="1600" dirty="0" smtClean="0"/>
              <a:t>– </a:t>
            </a:r>
            <a:r>
              <a:rPr lang="ru-RU" sz="1600" i="1" u="sng" dirty="0" smtClean="0"/>
              <a:t>6,18%</a:t>
            </a:r>
          </a:p>
          <a:p>
            <a:r>
              <a:rPr lang="ru-RU" sz="1600" b="1" i="1" dirty="0" smtClean="0"/>
              <a:t>2022</a:t>
            </a:r>
            <a:r>
              <a:rPr lang="ru-RU" sz="1600" dirty="0" smtClean="0"/>
              <a:t> – </a:t>
            </a:r>
            <a:r>
              <a:rPr lang="ru-RU" sz="1600" i="1" u="sng" dirty="0" smtClean="0"/>
              <a:t>6,31%</a:t>
            </a:r>
          </a:p>
          <a:p>
            <a:r>
              <a:rPr lang="ru-RU" sz="1600" b="1" i="1" dirty="0" smtClean="0"/>
              <a:t>2021</a:t>
            </a:r>
            <a:r>
              <a:rPr lang="ru-RU" sz="1600" dirty="0" smtClean="0"/>
              <a:t> – </a:t>
            </a:r>
            <a:r>
              <a:rPr lang="ru-RU" sz="1600" i="1" u="sng" dirty="0" smtClean="0"/>
              <a:t>6,44%</a:t>
            </a:r>
          </a:p>
          <a:p>
            <a:r>
              <a:rPr lang="ru-RU" sz="1600" b="1" i="1" dirty="0" smtClean="0"/>
              <a:t>2020</a:t>
            </a:r>
            <a:r>
              <a:rPr lang="ru-RU" sz="1600" dirty="0" smtClean="0"/>
              <a:t> – </a:t>
            </a:r>
            <a:r>
              <a:rPr lang="ru-RU" sz="1600" i="1" u="sng" dirty="0" smtClean="0"/>
              <a:t>5,7%</a:t>
            </a:r>
          </a:p>
          <a:p>
            <a:endParaRPr lang="ru-RU" sz="1600" i="1" u="sng" dirty="0"/>
          </a:p>
          <a:p>
            <a:pPr marL="0" indent="0">
              <a:buNone/>
            </a:pPr>
            <a:r>
              <a:rPr lang="ru-RU" sz="1800" b="1" i="1" dirty="0" smtClean="0"/>
              <a:t>Число </a:t>
            </a:r>
            <a:r>
              <a:rPr lang="ru-RU" sz="1800" b="1" i="1" dirty="0" err="1" smtClean="0"/>
              <a:t>высокобальников</a:t>
            </a:r>
            <a:r>
              <a:rPr lang="ru-RU" sz="1800" b="1" i="1" dirty="0" smtClean="0"/>
              <a:t> (свыше 81 балла</a:t>
            </a:r>
            <a:r>
              <a:rPr lang="ru-RU" sz="1800" b="1" i="1" dirty="0"/>
              <a:t>)</a:t>
            </a:r>
            <a:r>
              <a:rPr lang="ru-RU" sz="1800" b="1" i="1" dirty="0" smtClean="0"/>
              <a:t> значительно увеличилось в сравнении с прошлым годом</a:t>
            </a:r>
          </a:p>
          <a:p>
            <a:pPr marL="0" indent="0">
              <a:buNone/>
            </a:pPr>
            <a:r>
              <a:rPr lang="ru-RU" sz="1800" b="1" i="1" dirty="0" smtClean="0"/>
              <a:t>2024 – </a:t>
            </a:r>
            <a:r>
              <a:rPr lang="ru-RU" sz="1800" i="1" u="sng" dirty="0" smtClean="0"/>
              <a:t>16,8%</a:t>
            </a:r>
          </a:p>
          <a:p>
            <a:pPr marL="0" indent="0">
              <a:buNone/>
            </a:pPr>
            <a:r>
              <a:rPr lang="ru-RU" sz="1800" b="1" i="1" dirty="0" smtClean="0"/>
              <a:t>2023 – </a:t>
            </a:r>
            <a:r>
              <a:rPr lang="ru-RU" sz="1800" i="1" u="sng" dirty="0" smtClean="0"/>
              <a:t>9,09%</a:t>
            </a:r>
          </a:p>
          <a:p>
            <a:pPr marL="0" indent="0">
              <a:buNone/>
            </a:pPr>
            <a:r>
              <a:rPr lang="ru-RU" sz="1800" b="1" i="1" dirty="0" smtClean="0"/>
              <a:t>2022 – </a:t>
            </a:r>
            <a:r>
              <a:rPr lang="ru-RU" sz="1800" i="1" u="sng" dirty="0" smtClean="0"/>
              <a:t>8%</a:t>
            </a:r>
          </a:p>
          <a:p>
            <a:pPr marL="0" indent="0">
              <a:buNone/>
            </a:pPr>
            <a:r>
              <a:rPr lang="ru-RU" sz="1800" b="1" i="1" dirty="0" smtClean="0"/>
              <a:t>2021 – </a:t>
            </a:r>
            <a:r>
              <a:rPr lang="ru-RU" sz="1800" i="1" u="sng" dirty="0" smtClean="0"/>
              <a:t>9,7%</a:t>
            </a:r>
          </a:p>
          <a:p>
            <a:pPr marL="0" indent="0">
              <a:buNone/>
            </a:pPr>
            <a:r>
              <a:rPr lang="ru-RU" sz="1800" b="1" i="1" dirty="0" smtClean="0"/>
              <a:t>2020 – </a:t>
            </a:r>
            <a:r>
              <a:rPr lang="ru-RU" sz="1800" i="1" u="sng" dirty="0" smtClean="0"/>
              <a:t>8,5%</a:t>
            </a:r>
          </a:p>
        </p:txBody>
      </p:sp>
      <p:sp>
        <p:nvSpPr>
          <p:cNvPr id="5" name="Молния 4"/>
          <p:cNvSpPr/>
          <p:nvPr/>
        </p:nvSpPr>
        <p:spPr>
          <a:xfrm>
            <a:off x="251520" y="1268760"/>
            <a:ext cx="249740" cy="2520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Молния 5"/>
          <p:cNvSpPr/>
          <p:nvPr/>
        </p:nvSpPr>
        <p:spPr>
          <a:xfrm>
            <a:off x="251520" y="3429000"/>
            <a:ext cx="300282" cy="2520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691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andara" pitchFamily="34" charset="0"/>
              </a:rPr>
              <a:t>Получили 100 баллов гораздо больше человек, чем в прошлом году</a:t>
            </a:r>
            <a:endParaRPr lang="ru-RU" b="1" dirty="0">
              <a:latin typeface="Candar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137323"/>
          </a:xfrm>
        </p:spPr>
        <p:txBody>
          <a:bodyPr>
            <a:normAutofit/>
          </a:bodyPr>
          <a:lstStyle/>
          <a:p>
            <a:r>
              <a:rPr lang="ru-RU" sz="2000" b="1" i="1" dirty="0" smtClean="0"/>
              <a:t>2024 – </a:t>
            </a:r>
            <a:r>
              <a:rPr lang="ru-RU" sz="2000" i="1" u="sng" dirty="0" smtClean="0"/>
              <a:t>769</a:t>
            </a:r>
            <a:r>
              <a:rPr lang="ru-RU" sz="2000" b="1" i="1" dirty="0" smtClean="0"/>
              <a:t> </a:t>
            </a:r>
            <a:r>
              <a:rPr lang="ru-RU" sz="2000" i="1" dirty="0" smtClean="0"/>
              <a:t>человек</a:t>
            </a:r>
            <a:r>
              <a:rPr lang="ru-RU" sz="2000" b="1" i="1" dirty="0" smtClean="0"/>
              <a:t> </a:t>
            </a:r>
          </a:p>
          <a:p>
            <a:r>
              <a:rPr lang="ru-RU" sz="2000" b="1" i="1" dirty="0" smtClean="0"/>
              <a:t>2023 – </a:t>
            </a:r>
            <a:r>
              <a:rPr lang="ru-RU" sz="2000" i="1" u="sng" dirty="0" smtClean="0"/>
              <a:t>193</a:t>
            </a:r>
            <a:r>
              <a:rPr lang="ru-RU" sz="2000" b="1" i="1" dirty="0" smtClean="0"/>
              <a:t> </a:t>
            </a:r>
            <a:r>
              <a:rPr lang="ru-RU" sz="2000" i="1" dirty="0" smtClean="0"/>
              <a:t>человека </a:t>
            </a:r>
          </a:p>
          <a:p>
            <a:r>
              <a:rPr lang="ru-RU" sz="2000" b="1" i="1" dirty="0" smtClean="0"/>
              <a:t>2022 – </a:t>
            </a:r>
            <a:r>
              <a:rPr lang="ru-RU" sz="2000" i="1" u="sng" dirty="0" smtClean="0"/>
              <a:t>103</a:t>
            </a:r>
            <a:r>
              <a:rPr lang="ru-RU" sz="2000" b="1" i="1" dirty="0" smtClean="0"/>
              <a:t> </a:t>
            </a:r>
            <a:r>
              <a:rPr lang="ru-RU" sz="2000" i="1" dirty="0" smtClean="0"/>
              <a:t>человека</a:t>
            </a:r>
            <a:r>
              <a:rPr lang="ru-RU" sz="2000" b="1" i="1" dirty="0" smtClean="0"/>
              <a:t> </a:t>
            </a:r>
          </a:p>
          <a:p>
            <a:r>
              <a:rPr lang="ru-RU" sz="2000" b="1" i="1" dirty="0" smtClean="0"/>
              <a:t>2021 – </a:t>
            </a:r>
            <a:r>
              <a:rPr lang="ru-RU" sz="2000" i="1" u="sng" dirty="0" smtClean="0"/>
              <a:t>430</a:t>
            </a:r>
            <a:r>
              <a:rPr lang="ru-RU" sz="2000" b="1" i="1" dirty="0" smtClean="0"/>
              <a:t> </a:t>
            </a:r>
            <a:r>
              <a:rPr lang="ru-RU" sz="2000" i="1" dirty="0" smtClean="0"/>
              <a:t>человек</a:t>
            </a:r>
            <a:r>
              <a:rPr lang="ru-RU" sz="2000" b="1" i="1" dirty="0" smtClean="0"/>
              <a:t> </a:t>
            </a:r>
          </a:p>
          <a:p>
            <a:r>
              <a:rPr lang="ru-RU" sz="2000" b="1" i="1" dirty="0" smtClean="0"/>
              <a:t>2020 – </a:t>
            </a:r>
            <a:r>
              <a:rPr lang="ru-RU" sz="2000" i="1" u="sng" dirty="0" smtClean="0"/>
              <a:t>302</a:t>
            </a:r>
            <a:r>
              <a:rPr lang="ru-RU" sz="2000" b="1" i="1" dirty="0" smtClean="0"/>
              <a:t> </a:t>
            </a:r>
            <a:r>
              <a:rPr lang="ru-RU" sz="2000" i="1" dirty="0" smtClean="0"/>
              <a:t>человека </a:t>
            </a:r>
          </a:p>
          <a:p>
            <a:endParaRPr lang="ru-RU" sz="2000" i="1" dirty="0"/>
          </a:p>
          <a:p>
            <a:endParaRPr lang="ru-RU" sz="2000" i="1" dirty="0" smtClean="0"/>
          </a:p>
          <a:p>
            <a:endParaRPr lang="ru-RU" sz="2000" i="1" dirty="0"/>
          </a:p>
          <a:p>
            <a:endParaRPr lang="ru-RU" sz="2000" i="1" dirty="0" smtClean="0"/>
          </a:p>
          <a:p>
            <a:pPr marL="0" indent="0">
              <a:buNone/>
            </a:pPr>
            <a:r>
              <a:rPr lang="ru-RU" sz="2000" i="1" dirty="0" smtClean="0"/>
              <a:t>Статистика из открытых источников ФИПИ</a:t>
            </a:r>
            <a:endParaRPr lang="ru-RU" sz="2000" i="1" dirty="0"/>
          </a:p>
        </p:txBody>
      </p:sp>
      <p:sp>
        <p:nvSpPr>
          <p:cNvPr id="4" name="Пятно 1 3"/>
          <p:cNvSpPr/>
          <p:nvPr/>
        </p:nvSpPr>
        <p:spPr>
          <a:xfrm>
            <a:off x="827584" y="308124"/>
            <a:ext cx="360040" cy="36004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919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ndara" panose="020E0502030303020204" pitchFamily="34" charset="0"/>
              </a:rPr>
              <a:t>Тезисы со съезда </a:t>
            </a:r>
            <a:r>
              <a:rPr lang="ru-RU" smtClean="0">
                <a:latin typeface="Candara" panose="020E0502030303020204" pitchFamily="34" charset="0"/>
              </a:rPr>
              <a:t>учителей физики </a:t>
            </a:r>
            <a:r>
              <a:rPr lang="ru-RU" dirty="0" smtClean="0">
                <a:latin typeface="Candara" panose="020E0502030303020204" pitchFamily="34" charset="0"/>
              </a:rPr>
              <a:t>2025</a:t>
            </a:r>
            <a:endParaRPr lang="ru-RU" dirty="0">
              <a:latin typeface="Candara" panose="020E0502030303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6491064" cy="4525963"/>
          </a:xfrm>
        </p:spPr>
        <p:txBody>
          <a:bodyPr>
            <a:normAutofit fontScale="92500" lnSpcReduction="20000"/>
          </a:bodyPr>
          <a:lstStyle/>
          <a:p>
            <a:r>
              <a:rPr lang="ru-RU" sz="35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ЕГЭ по физике в компьютерной форме?</a:t>
            </a:r>
          </a:p>
          <a:p>
            <a:pPr marL="0" indent="0">
              <a:buNone/>
            </a:pPr>
            <a:endParaRPr lang="en-US" sz="3500" b="1" dirty="0" smtClean="0">
              <a:solidFill>
                <a:schemeClr val="accent4">
                  <a:lumMod val="50000"/>
                </a:schemeClr>
              </a:solidFill>
              <a:latin typeface="Candara" pitchFamily="34" charset="0"/>
            </a:endParaRPr>
          </a:p>
          <a:p>
            <a:endParaRPr lang="en-US" sz="3500" b="1" dirty="0">
              <a:solidFill>
                <a:schemeClr val="accent4">
                  <a:lumMod val="50000"/>
                </a:schemeClr>
              </a:solidFill>
              <a:latin typeface="Candara" pitchFamily="34" charset="0"/>
            </a:endParaRPr>
          </a:p>
          <a:p>
            <a:r>
              <a:rPr lang="ru-RU" sz="35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Эксперимент на ЕГЭ по физике?</a:t>
            </a:r>
          </a:p>
          <a:p>
            <a:endParaRPr lang="ru-RU" sz="3500" b="1" dirty="0">
              <a:solidFill>
                <a:schemeClr val="accent4">
                  <a:lumMod val="50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endParaRPr lang="ru-RU" sz="3500" b="1" dirty="0">
              <a:solidFill>
                <a:schemeClr val="accent4">
                  <a:lumMod val="50000"/>
                </a:schemeClr>
              </a:solidFill>
              <a:latin typeface="Candara" pitchFamily="34" charset="0"/>
            </a:endParaRPr>
          </a:p>
          <a:p>
            <a:endParaRPr lang="ru-RU" sz="3500" b="1" dirty="0" smtClean="0">
              <a:solidFill>
                <a:schemeClr val="accent4">
                  <a:lumMod val="50000"/>
                </a:schemeClr>
              </a:solidFill>
              <a:latin typeface="Candara" pitchFamily="34" charset="0"/>
            </a:endParaRPr>
          </a:p>
          <a:p>
            <a:r>
              <a:rPr lang="ru-RU" sz="3500" b="1" dirty="0" smtClean="0">
                <a:solidFill>
                  <a:schemeClr val="accent4">
                    <a:lumMod val="50000"/>
                  </a:schemeClr>
                </a:solidFill>
                <a:latin typeface="Candara" pitchFamily="34" charset="0"/>
              </a:rPr>
              <a:t>Возращение астрономии</a:t>
            </a:r>
            <a:r>
              <a:rPr lang="ru-RU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?</a:t>
            </a:r>
          </a:p>
          <a:p>
            <a:pPr>
              <a:buFont typeface="Wingdings" pitchFamily="2" charset="2"/>
              <a:buChar char="§"/>
            </a:pPr>
            <a:endParaRPr lang="ru-RU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2650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375</Words>
  <Application>Microsoft Office PowerPoint</Application>
  <PresentationFormat>Экран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Все науки делятся на физику и коллекционирование марок</vt:lpstr>
      <vt:lpstr>Как сделать ОГЭ по физике более  привлекательным для выпускника  основной школы</vt:lpstr>
      <vt:lpstr>Проект ОГЭ-2025. Изменения </vt:lpstr>
      <vt:lpstr>Особенности КИМ ЕГЭ-2025</vt:lpstr>
      <vt:lpstr>Результаты ЕГЭ по физике 2024. Статистика за 5 лет.</vt:lpstr>
      <vt:lpstr>Не преодолели порог (не набрали 36 тестовых баллов) в два раза меньше</vt:lpstr>
      <vt:lpstr>Получили 100 баллов гораздо больше человек, чем в прошлом году</vt:lpstr>
      <vt:lpstr>Тезисы со съезда учителей физики 2025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КИМ ЕГЭ-2025</dc:title>
  <dc:creator>User</dc:creator>
  <cp:lastModifiedBy>Alena</cp:lastModifiedBy>
  <cp:revision>21</cp:revision>
  <dcterms:created xsi:type="dcterms:W3CDTF">2024-09-20T03:30:35Z</dcterms:created>
  <dcterms:modified xsi:type="dcterms:W3CDTF">2025-09-13T00:38:37Z</dcterms:modified>
</cp:coreProperties>
</file>